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485" r:id="rId2"/>
    <p:sldId id="396" r:id="rId3"/>
    <p:sldId id="519" r:id="rId4"/>
    <p:sldId id="522" r:id="rId5"/>
    <p:sldId id="520" r:id="rId6"/>
    <p:sldId id="521" r:id="rId7"/>
    <p:sldId id="523" r:id="rId8"/>
    <p:sldId id="264" r:id="rId9"/>
    <p:sldId id="265" r:id="rId10"/>
    <p:sldId id="527" r:id="rId11"/>
    <p:sldId id="525" r:id="rId12"/>
    <p:sldId id="528" r:id="rId13"/>
    <p:sldId id="529" r:id="rId14"/>
    <p:sldId id="526" r:id="rId15"/>
    <p:sldId id="530" r:id="rId16"/>
    <p:sldId id="531" r:id="rId17"/>
    <p:sldId id="532" r:id="rId18"/>
    <p:sldId id="533" r:id="rId19"/>
    <p:sldId id="534" r:id="rId20"/>
    <p:sldId id="535" r:id="rId21"/>
    <p:sldId id="537" r:id="rId22"/>
    <p:sldId id="518"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Verdana" panose="020B060403050404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522"/>
            <p14:sldId id="520"/>
            <p14:sldId id="521"/>
            <p14:sldId id="523"/>
            <p14:sldId id="264"/>
            <p14:sldId id="265"/>
            <p14:sldId id="527"/>
            <p14:sldId id="525"/>
            <p14:sldId id="528"/>
            <p14:sldId id="529"/>
            <p14:sldId id="526"/>
            <p14:sldId id="530"/>
            <p14:sldId id="531"/>
            <p14:sldId id="532"/>
            <p14:sldId id="533"/>
            <p14:sldId id="534"/>
            <p14:sldId id="535"/>
            <p14:sldId id="53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32" autoAdjust="0"/>
    <p:restoredTop sz="51942" autoAdjust="0"/>
  </p:normalViewPr>
  <p:slideViewPr>
    <p:cSldViewPr snapToGrid="0">
      <p:cViewPr varScale="1">
        <p:scale>
          <a:sx n="57" d="100"/>
          <a:sy n="57" d="100"/>
        </p:scale>
        <p:origin x="828" y="72"/>
      </p:cViewPr>
      <p:guideLst/>
    </p:cSldViewPr>
  </p:slideViewPr>
  <p:notesTextViewPr>
    <p:cViewPr>
      <p:scale>
        <a:sx n="110" d="100"/>
        <a:sy n="110" d="100"/>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6610CF7-7CFD-4981-8166-0DED1B2490E6}"/>
    <pc:docChg chg="modSld">
      <pc:chgData name="Mitchell Wand" userId="de9b44c55c049659" providerId="LiveId" clId="{86610CF7-7CFD-4981-8166-0DED1B2490E6}" dt="2022-09-20T21:15:19.107" v="1" actId="20577"/>
      <pc:docMkLst>
        <pc:docMk/>
      </pc:docMkLst>
      <pc:sldChg chg="modSp mod">
        <pc:chgData name="Mitchell Wand" userId="de9b44c55c049659" providerId="LiveId" clId="{86610CF7-7CFD-4981-8166-0DED1B2490E6}" dt="2022-09-20T21:14:55.735" v="0" actId="20577"/>
        <pc:sldMkLst>
          <pc:docMk/>
          <pc:sldMk cId="1007606320" sldId="520"/>
        </pc:sldMkLst>
        <pc:spChg chg="mod">
          <ac:chgData name="Mitchell Wand" userId="de9b44c55c049659" providerId="LiveId" clId="{86610CF7-7CFD-4981-8166-0DED1B2490E6}" dt="2022-09-20T21:14:55.735" v="0" actId="20577"/>
          <ac:spMkLst>
            <pc:docMk/>
            <pc:sldMk cId="1007606320" sldId="520"/>
            <ac:spMk id="3" creationId="{F2B1264D-D8C0-AF4A-831C-4CED4E3AF7D4}"/>
          </ac:spMkLst>
        </pc:spChg>
      </pc:sldChg>
      <pc:sldChg chg="modNotesTx">
        <pc:chgData name="Mitchell Wand" userId="de9b44c55c049659" providerId="LiveId" clId="{86610CF7-7CFD-4981-8166-0DED1B2490E6}" dt="2022-09-20T21:15:19.107" v="1" actId="20577"/>
        <pc:sldMkLst>
          <pc:docMk/>
          <pc:sldMk cId="1985064915" sldId="521"/>
        </pc:sldMkLst>
      </pc:sldChg>
    </pc:docChg>
  </pc:docChgLst>
</pc:chgInfo>
</file>

<file path=ppt/media/image1.jpeg>
</file>

<file path=ppt/media/image10.png>
</file>

<file path=ppt/media/image11.png>
</file>

<file path=ppt/media/image12.png>
</file>

<file path=ppt/media/image2.png>
</file>

<file path=ppt/media/image3.pn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brainstorm from students, or just use this as a transition</a:t>
            </a:r>
          </a:p>
          <a:p>
            <a:endParaRPr lang="en-US" dirty="0"/>
          </a:p>
          <a:p>
            <a:pPr eaLnBrk="1" hangingPunct="1"/>
            <a:r>
              <a:rPr lang="en-US" altLang="en-US" dirty="0"/>
              <a:t>A related question could be, what are some of the useful traits for successful software engineers?</a:t>
            </a:r>
            <a:br>
              <a:rPr lang="en-US" altLang="en-US" dirty="0"/>
            </a:br>
            <a:r>
              <a:rPr lang="en-US" altLang="en-US" dirty="0"/>
              <a:t>Here is a list:</a:t>
            </a:r>
          </a:p>
          <a:p>
            <a:pPr lvl="1" eaLnBrk="1" hangingPunct="1"/>
            <a:r>
              <a:rPr lang="en-US" altLang="en-US" sz="2800" dirty="0">
                <a:solidFill>
                  <a:srgbClr val="002060"/>
                </a:solidFill>
              </a:rPr>
              <a:t>Sense of individual responsibility</a:t>
            </a:r>
          </a:p>
          <a:p>
            <a:pPr lvl="1" eaLnBrk="1" hangingPunct="1"/>
            <a:r>
              <a:rPr lang="en-US" altLang="en-US" sz="2800" dirty="0">
                <a:solidFill>
                  <a:srgbClr val="002060"/>
                </a:solidFill>
              </a:rPr>
              <a:t>Acutely aware of the needs of team members and stakeholders </a:t>
            </a:r>
          </a:p>
          <a:p>
            <a:pPr lvl="1" eaLnBrk="1" hangingPunct="1"/>
            <a:r>
              <a:rPr lang="en-US" altLang="en-US" sz="2800" dirty="0">
                <a:solidFill>
                  <a:srgbClr val="002060"/>
                </a:solidFill>
              </a:rPr>
              <a:t>Brutally honest about design flaws and offers constructive criticism</a:t>
            </a:r>
          </a:p>
          <a:p>
            <a:pPr lvl="1" eaLnBrk="1" hangingPunct="1"/>
            <a:r>
              <a:rPr lang="en-US" altLang="en-US" sz="2800" dirty="0">
                <a:solidFill>
                  <a:srgbClr val="002060"/>
                </a:solidFill>
              </a:rPr>
              <a:t>Resilient under pressure </a:t>
            </a:r>
          </a:p>
          <a:p>
            <a:pPr lvl="1" eaLnBrk="1" hangingPunct="1"/>
            <a:r>
              <a:rPr lang="en-US" altLang="en-US" sz="2800" dirty="0">
                <a:solidFill>
                  <a:srgbClr val="002060"/>
                </a:solidFill>
              </a:rPr>
              <a:t>Heightened sense of fairness</a:t>
            </a:r>
          </a:p>
          <a:p>
            <a:pPr lvl="1" eaLnBrk="1" hangingPunct="1"/>
            <a:r>
              <a:rPr lang="en-US" altLang="en-US" sz="2800" dirty="0">
                <a:solidFill>
                  <a:srgbClr val="002060"/>
                </a:solidFill>
              </a:rPr>
              <a:t>Attention to detail </a:t>
            </a:r>
          </a:p>
          <a:p>
            <a:pPr lvl="1" eaLnBrk="1" hangingPunct="1"/>
            <a:r>
              <a:rPr lang="en-US" altLang="en-US" sz="2800" dirty="0">
                <a:solidFill>
                  <a:srgbClr val="002060"/>
                </a:solidFill>
              </a:rPr>
              <a:t>Pragmatic</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1452336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knowledgeable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 By engaging our HRT pillars, we can create an environment that provides the psychological safety to our teammates that they will feel capable of asking for the kind of support that they need in order to be the most effective teammates that they can be.</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context of teams and team performance, one important metric to consider is the bus factor: which is to say, how many members of your team are entirely irreplaceable, the sole holders of particular, specialized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endParaRPr lang="en-US" dirty="0"/>
          </a:p>
          <a:p>
            <a:endParaRPr lang="en-US" dirty="0"/>
          </a:p>
          <a:p>
            <a:r>
              <a:rPr lang="en-US" dirty="0"/>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920411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postmortem document, we can note detailed root cause: high load AND resource leak, AND note that failure response was not quite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the list of action items.)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items include approaches to prevent similar failures in future (by making system more fault tolerant + scalable), in addition to fixing the underlying cause of the resource leak, AND updating documentation to improve response times to cascading failures in future. This shows the steps that were taken to resolve the problem, AND how to prevent it from occurring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lessons </a:t>
            </a:r>
            <a:r>
              <a:rPr lang="en-US" dirty="0" err="1"/>
              <a:t>leanred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who introduced the resource leak, who set it up wrong, and whose fault in particular this was: most important is lessons learned. The lessons learned are organized between “what went well”, ”what went wrong”, and “where we got lucky”. Even though there was a failure, it WAS noticed quickly, and once a fix was identified, it was fixed fast. We see clearly how it could have gone better, had there been more expertise in resolving these kinds of failures. Nonetheless, we “got lucky” in that there were a few key pointers that helped to diagnose and fix the situation.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279637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screenshot of a post-mortem conducted by Amazon from this past December that took down foundational aspects of Amazon’s northern </a:t>
            </a:r>
            <a:r>
              <a:rPr lang="en-US" dirty="0" err="1"/>
              <a:t>virginia</a:t>
            </a:r>
            <a:r>
              <a:rPr lang="en-US" dirty="0"/>
              <a:t> data center, which led to degraded performance (or, put more plainly, a huge outage) of most amazon cloud services, and correspondingly, many services that rely on AWS. Public post-mortems like this are helpful for improving customer trust: customers want to know that Amazon learned from this situation, so that it would be unlikely to re-occur. (Arrested development narrator voice: It would still be likely to re-occur).</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5784406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a:t>
            </a:r>
            <a:r>
              <a:rPr lang="en-US" dirty="0" err="1"/>
              <a:t>dien’t</a:t>
            </a:r>
            <a:r>
              <a:rPr lang="en-US" dirty="0"/>
              <a: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share experiences good and bad of working in teams before doing animation]</a:t>
            </a:r>
          </a:p>
          <a:p>
            <a:endParaRPr lang="en-US" dirty="0"/>
          </a:p>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teams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149072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favors teams that are organized around product value, rather than technology or platform.</a:t>
            </a:r>
          </a:p>
          <a:p>
            <a:endParaRPr lang="en-US" dirty="0"/>
          </a:p>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2417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9/20/2022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9/20/2022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9/20/2022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9/20/2022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9/20/2022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9/20/2022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9/20/2022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9/20/2022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9/20/2022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9/20/2022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9/20/2022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9/20/2022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9/20/2022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sre.google/sre-book/example-postmorte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6.3: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Bhutta,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81E4F45-8BF1-794C-A5B7-972F59E1949A}"/>
              </a:ext>
            </a:extLst>
          </p:cNvPr>
          <p:cNvSpPr>
            <a:spLocks noGrp="1"/>
          </p:cNvSpPr>
          <p:nvPr>
            <p:ph type="title"/>
          </p:nvPr>
        </p:nvSpPr>
        <p:spPr>
          <a:xfrm>
            <a:off x="831850" y="1709739"/>
            <a:ext cx="10515600" cy="1719262"/>
          </a:xfrm>
        </p:spPr>
        <p:txBody>
          <a:bodyPr/>
          <a:lstStyle/>
          <a:p>
            <a:r>
              <a:rPr lang="en-US" dirty="0"/>
              <a:t>How do you encourage team members to treat each other well?</a:t>
            </a:r>
          </a:p>
        </p:txBody>
      </p:sp>
      <p:sp>
        <p:nvSpPr>
          <p:cNvPr id="7" name="Text Placeholder 6">
            <a:extLst>
              <a:ext uri="{FF2B5EF4-FFF2-40B4-BE49-F238E27FC236}">
                <a16:creationId xmlns:a16="http://schemas.microsoft.com/office/drawing/2014/main" id="{8A794C5B-D1C9-484B-BB6B-2574F339C2DD}"/>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BB2DC7AE-4ADF-EB46-931A-3C6E988BEFB6}"/>
              </a:ext>
            </a:extLst>
          </p:cNvPr>
          <p:cNvSpPr>
            <a:spLocks noGrp="1"/>
          </p:cNvSpPr>
          <p:nvPr>
            <p:ph type="sldNum" sz="quarter" idx="12"/>
          </p:nvPr>
        </p:nvSpPr>
        <p:spPr/>
        <p:txBody>
          <a:bodyPr/>
          <a:lstStyle/>
          <a:p>
            <a:fld id="{86CB4B4D-7CA3-9044-876B-883B54F8677D}" type="slidenum">
              <a:rPr lang="en-US" smtClean="0"/>
              <a:t>10</a:t>
            </a:fld>
            <a:endParaRPr lang="en-US"/>
          </a:p>
        </p:txBody>
      </p:sp>
    </p:spTree>
    <p:extLst>
      <p:ext uri="{BB962C8B-B14F-4D97-AF65-F5344CB8AC3E}">
        <p14:creationId xmlns:p14="http://schemas.microsoft.com/office/powerpoint/2010/main" val="1387160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a:t>
            </a:r>
            <a:r>
              <a:rPr lang="en-US" b="1" dirty="0"/>
              <a:t>Humility</a:t>
            </a:r>
            <a:r>
              <a:rPr lang="en-US" dirty="0"/>
              <a:t>: You are not the center of the universe (nor is your code!). You’re neither omniscient nor infallible. You’re open to self-improvement.</a:t>
            </a:r>
          </a:p>
          <a:p>
            <a:r>
              <a:rPr lang="en-US" dirty="0"/>
              <a:t>Pillar 2: </a:t>
            </a:r>
            <a:r>
              <a:rPr lang="en-US" b="1" dirty="0"/>
              <a:t>Respect</a:t>
            </a:r>
            <a:r>
              <a:rPr lang="en-US" dirty="0"/>
              <a:t>: You genuinely care about others you work with. You treat them kindly and appreciate their abilities and accomplishments.</a:t>
            </a:r>
          </a:p>
          <a:p>
            <a:r>
              <a:rPr lang="en-US" dirty="0"/>
              <a:t>Pillar 3: </a:t>
            </a:r>
            <a:r>
              <a:rPr lang="en-US" b="1" dirty="0"/>
              <a:t>Trust</a:t>
            </a:r>
            <a:r>
              <a:rPr lang="en-US" dirty="0"/>
              <a: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Everyone else does it right,</a:t>
              </a:r>
            </a:p>
            <a:p>
              <a:pPr>
                <a:defRPr sz="4000">
                  <a:solidFill>
                    <a:srgbClr val="000000"/>
                  </a:solidFill>
                </a:defRPr>
              </a:pPr>
              <a:r>
                <a:rPr sz="200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28126661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26696-F8F1-6442-B231-4237D5EC658C}"/>
              </a:ext>
            </a:extLst>
          </p:cNvPr>
          <p:cNvSpPr>
            <a:spLocks noGrp="1"/>
          </p:cNvSpPr>
          <p:nvPr>
            <p:ph type="title"/>
          </p:nvPr>
        </p:nvSpPr>
        <p:spPr>
          <a:xfrm>
            <a:off x="640080" y="325369"/>
            <a:ext cx="4368602" cy="1956841"/>
          </a:xfrm>
        </p:spPr>
        <p:txBody>
          <a:bodyPr anchor="b">
            <a:normAutofit/>
          </a:bodyPr>
          <a:lstStyle/>
          <a:p>
            <a:r>
              <a:rPr lang="en-US" sz="3400"/>
              <a:t>Bus Factor &amp; Importance of Information Sharing</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02DC1-BE28-F445-831C-2FC7B4BC5A54}"/>
              </a:ext>
            </a:extLst>
          </p:cNvPr>
          <p:cNvSpPr>
            <a:spLocks noGrp="1"/>
          </p:cNvSpPr>
          <p:nvPr>
            <p:ph idx="1"/>
          </p:nvPr>
        </p:nvSpPr>
        <p:spPr>
          <a:xfrm>
            <a:off x="640080" y="2872899"/>
            <a:ext cx="4243589" cy="3320668"/>
          </a:xfrm>
        </p:spPr>
        <p:txBody>
          <a:bodyPr>
            <a:normAutofit/>
          </a:bodyPr>
          <a:lstStyle/>
          <a:p>
            <a:endParaRPr lang="en-US" sz="2200"/>
          </a:p>
        </p:txBody>
      </p:sp>
      <p:pic>
        <p:nvPicPr>
          <p:cNvPr id="5" name="mario-sessions-0TmYp58QVNQ-unsplash.jpg" descr="mario-sessions-0TmYp58QVNQ-unsplash.jpg">
            <a:extLst>
              <a:ext uri="{FF2B5EF4-FFF2-40B4-BE49-F238E27FC236}">
                <a16:creationId xmlns:a16="http://schemas.microsoft.com/office/drawing/2014/main" id="{A278791F-5A31-374B-9848-7D5E06351847}"/>
              </a:ext>
            </a:extLst>
          </p:cNvPr>
          <p:cNvPicPr>
            <a:picLocks noChangeAspect="1"/>
          </p:cNvPicPr>
          <p:nvPr/>
        </p:nvPicPr>
        <p:blipFill rotWithShape="1">
          <a:blip r:embed="rId3"/>
          <a:srcRect l="16854" r="1619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9C856172-3BB7-7543-A0C8-37613E01A14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a:solidFill>
                  <a:srgbClr val="FFFFFF"/>
                </a:solidFill>
              </a:rPr>
              <a:pPr>
                <a:spcAft>
                  <a:spcPts val="600"/>
                </a:spcAft>
              </a:pPr>
              <a:t>15</a:t>
            </a:fld>
            <a:endParaRPr lang="en-US">
              <a:solidFill>
                <a:srgbClr val="FFFFFF"/>
              </a:solidFill>
            </a:endParaRPr>
          </a:p>
        </p:txBody>
      </p:sp>
      <p:pic>
        <p:nvPicPr>
          <p:cNvPr id="8194" name="Picture 2">
            <a:extLst>
              <a:ext uri="{FF2B5EF4-FFF2-40B4-BE49-F238E27FC236}">
                <a16:creationId xmlns:a16="http://schemas.microsoft.com/office/drawing/2014/main" id="{191FF492-B0B6-8141-8D3A-73346B8345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10" t="29963" b="4851"/>
          <a:stretch/>
        </p:blipFill>
        <p:spPr bwMode="auto">
          <a:xfrm>
            <a:off x="179708" y="4252719"/>
            <a:ext cx="9407921"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9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sz="4000"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16</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2012344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402530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9" name="Picture 8">
            <a:extLst>
              <a:ext uri="{FF2B5EF4-FFF2-40B4-BE49-F238E27FC236}">
                <a16:creationId xmlns:a16="http://schemas.microsoft.com/office/drawing/2014/main" id="{32E83CFC-473E-7048-BE58-45542B2B4CE1}"/>
              </a:ext>
            </a:extLst>
          </p:cNvPr>
          <p:cNvPicPr>
            <a:picLocks noChangeAspect="1"/>
          </p:cNvPicPr>
          <p:nvPr/>
        </p:nvPicPr>
        <p:blipFill>
          <a:blip r:embed="rId3"/>
          <a:stretch>
            <a:fillRect/>
          </a:stretch>
        </p:blipFill>
        <p:spPr>
          <a:xfrm>
            <a:off x="1546500" y="0"/>
            <a:ext cx="9099000" cy="6858000"/>
          </a:xfrm>
          <a:prstGeom prst="rect">
            <a:avLst/>
          </a:prstGeom>
        </p:spPr>
      </p:pic>
      <p:sp>
        <p:nvSpPr>
          <p:cNvPr id="6" name="TextBox 5">
            <a:extLst>
              <a:ext uri="{FF2B5EF4-FFF2-40B4-BE49-F238E27FC236}">
                <a16:creationId xmlns:a16="http://schemas.microsoft.com/office/drawing/2014/main" id="{8B771449-30BB-744F-B881-49A9EE60C8A2}"/>
              </a:ext>
            </a:extLst>
          </p:cNvPr>
          <p:cNvSpPr txBox="1"/>
          <p:nvPr/>
        </p:nvSpPr>
        <p:spPr>
          <a:xfrm>
            <a:off x="7763934" y="6356350"/>
            <a:ext cx="60960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u="none"/>
            </a:pPr>
            <a:r>
              <a:rPr lang="en-US" u="sng" dirty="0">
                <a:hlinkClick r:id="rId4"/>
              </a:rPr>
              <a:t>Google’s Example Postmortem</a:t>
            </a:r>
          </a:p>
        </p:txBody>
      </p:sp>
      <p:pic>
        <p:nvPicPr>
          <p:cNvPr id="12" name="Picture 11">
            <a:extLst>
              <a:ext uri="{FF2B5EF4-FFF2-40B4-BE49-F238E27FC236}">
                <a16:creationId xmlns:a16="http://schemas.microsoft.com/office/drawing/2014/main" id="{C76B803A-5062-FF47-891A-11AD6A195E58}"/>
              </a:ext>
            </a:extLst>
          </p:cNvPr>
          <p:cNvPicPr>
            <a:picLocks noChangeAspect="1"/>
          </p:cNvPicPr>
          <p:nvPr/>
        </p:nvPicPr>
        <p:blipFill>
          <a:blip r:embed="rId5"/>
          <a:stretch>
            <a:fillRect/>
          </a:stretch>
        </p:blipFill>
        <p:spPr>
          <a:xfrm>
            <a:off x="1398141" y="132318"/>
            <a:ext cx="7566917" cy="6858000"/>
          </a:xfrm>
          <a:prstGeom prst="rect">
            <a:avLst/>
          </a:prstGeom>
        </p:spPr>
      </p:pic>
      <p:pic>
        <p:nvPicPr>
          <p:cNvPr id="13" name="Picture 12">
            <a:extLst>
              <a:ext uri="{FF2B5EF4-FFF2-40B4-BE49-F238E27FC236}">
                <a16:creationId xmlns:a16="http://schemas.microsoft.com/office/drawing/2014/main" id="{9C4B116D-675F-A147-81EE-0DBAD56F71BF}"/>
              </a:ext>
            </a:extLst>
          </p:cNvPr>
          <p:cNvPicPr>
            <a:picLocks noChangeAspect="1"/>
          </p:cNvPicPr>
          <p:nvPr/>
        </p:nvPicPr>
        <p:blipFill>
          <a:blip r:embed="rId6"/>
          <a:stretch>
            <a:fillRect/>
          </a:stretch>
        </p:blipFill>
        <p:spPr>
          <a:xfrm>
            <a:off x="246508" y="0"/>
            <a:ext cx="10784584" cy="6858000"/>
          </a:xfrm>
          <a:prstGeom prst="rect">
            <a:avLst/>
          </a:prstGeom>
        </p:spPr>
      </p:pic>
    </p:spTree>
    <p:extLst>
      <p:ext uri="{BB962C8B-B14F-4D97-AF65-F5344CB8AC3E}">
        <p14:creationId xmlns:p14="http://schemas.microsoft.com/office/powerpoint/2010/main" val="103646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6E81-A0CB-C447-8F91-C36B0067FF4D}"/>
              </a:ext>
            </a:extLst>
          </p:cNvPr>
          <p:cNvSpPr>
            <a:spLocks noGrp="1"/>
          </p:cNvSpPr>
          <p:nvPr>
            <p:ph type="title"/>
          </p:nvPr>
        </p:nvSpPr>
        <p:spPr/>
        <p:txBody>
          <a:bodyPr/>
          <a:lstStyle/>
          <a:p>
            <a:r>
              <a:rPr lang="en-US" dirty="0"/>
              <a:t>Blameless Post-Mortems: Real World Example</a:t>
            </a:r>
          </a:p>
        </p:txBody>
      </p:sp>
      <p:sp>
        <p:nvSpPr>
          <p:cNvPr id="3" name="Content Placeholder 2">
            <a:extLst>
              <a:ext uri="{FF2B5EF4-FFF2-40B4-BE49-F238E27FC236}">
                <a16:creationId xmlns:a16="http://schemas.microsoft.com/office/drawing/2014/main" id="{81668A40-1C61-9547-B7EE-4064DB0352D7}"/>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90E0107-56E6-0E45-8B96-CDB9C6E1310B}"/>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5" name="Picture 4">
            <a:extLst>
              <a:ext uri="{FF2B5EF4-FFF2-40B4-BE49-F238E27FC236}">
                <a16:creationId xmlns:a16="http://schemas.microsoft.com/office/drawing/2014/main" id="{009282BA-818C-154E-87AB-E33ED29E5A91}"/>
              </a:ext>
            </a:extLst>
          </p:cNvPr>
          <p:cNvPicPr>
            <a:picLocks noChangeAspect="1"/>
          </p:cNvPicPr>
          <p:nvPr/>
        </p:nvPicPr>
        <p:blipFill>
          <a:blip r:embed="rId3"/>
          <a:stretch>
            <a:fillRect/>
          </a:stretch>
        </p:blipFill>
        <p:spPr>
          <a:xfrm>
            <a:off x="984133" y="1343818"/>
            <a:ext cx="10223734" cy="6858000"/>
          </a:xfrm>
          <a:prstGeom prst="rect">
            <a:avLst/>
          </a:prstGeom>
        </p:spPr>
      </p:pic>
    </p:spTree>
    <p:extLst>
      <p:ext uri="{BB962C8B-B14F-4D97-AF65-F5344CB8AC3E}">
        <p14:creationId xmlns:p14="http://schemas.microsoft.com/office/powerpoint/2010/main" val="3388319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1235026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4</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team-members to treat each other well?</a:t>
            </a:r>
          </a:p>
          <a:p>
            <a:r>
              <a:rPr lang="en-US" dirty="0"/>
              <a:t>How do you encourage teams to share knowledge and collaborate?</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1007606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630936" y="2807208"/>
            <a:ext cx="3429000" cy="34107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6</a:t>
            </a:fld>
            <a:endParaRPr lang="en-US"/>
          </a:p>
        </p:txBody>
      </p:sp>
    </p:spTree>
    <p:extLst>
      <p:ext uri="{BB962C8B-B14F-4D97-AF65-F5344CB8AC3E}">
        <p14:creationId xmlns:p14="http://schemas.microsoft.com/office/powerpoint/2010/main" val="1985064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sz="5000"/>
              <a:t>Agile Favors “Two-Pizza” Teams</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7</a:t>
            </a:fld>
            <a:endParaRPr lang="en-US"/>
          </a:p>
        </p:txBody>
      </p:sp>
    </p:spTree>
    <p:extLst>
      <p:ext uri="{BB962C8B-B14F-4D97-AF65-F5344CB8AC3E}">
        <p14:creationId xmlns:p14="http://schemas.microsoft.com/office/powerpoint/2010/main" val="3927597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12" name="You are the support person for your changes, regardless of platform…"/>
          <p:cNvSpPr txBox="1">
            <a:spLocks noGrp="1"/>
          </p:cNvSpPr>
          <p:nvPr>
            <p:ph type="body" idx="1"/>
          </p:nvPr>
        </p:nvSpPr>
        <p:spPr>
          <a:prstGeom prst="rect">
            <a:avLst/>
          </a:prstGeom>
        </p:spPr>
        <p:txBody>
          <a:bodyPr/>
          <a:lstStyle/>
          <a:p>
            <a:pPr marL="0" indent="0">
              <a:buNone/>
            </a:pPr>
            <a:r>
              <a:rPr dirty="0"/>
              <a:t>Example: Facebook mobile teams (</a:t>
            </a:r>
            <a:r>
              <a:rPr lang="en-US" dirty="0"/>
              <a:t>with platform organization</a:t>
            </a:r>
            <a:r>
              <a:rPr dirty="0"/>
              <a:t>)</a:t>
            </a:r>
          </a:p>
        </p:txBody>
      </p:sp>
      <p:sp>
        <p:nvSpPr>
          <p:cNvPr id="21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2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641082" y="6212830"/>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7" name="Platform Experts"/>
          <p:cNvSpPr/>
          <p:nvPr/>
        </p:nvSpPr>
        <p:spPr>
          <a:xfrm>
            <a:off x="5900293" y="6232303"/>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sp>
        <p:nvSpPr>
          <p:cNvPr id="238"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845719"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845719"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845719"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845719"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845719"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845719"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45" name="Group">
            <a:extLst>
              <a:ext uri="{FF2B5EF4-FFF2-40B4-BE49-F238E27FC236}">
                <a16:creationId xmlns:a16="http://schemas.microsoft.com/office/drawing/2014/main" id="{C785609E-6D3A-1646-9C1B-6AABD90BBD34}"/>
              </a:ext>
            </a:extLst>
          </p:cNvPr>
          <p:cNvGrpSpPr/>
          <p:nvPr/>
        </p:nvGrpSpPr>
        <p:grpSpPr>
          <a:xfrm>
            <a:off x="2037436" y="3971731"/>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9" name="You are the support person for your changes, regardless of platform…"/>
          <p:cNvSpPr txBox="1">
            <a:spLocks noGrp="1"/>
          </p:cNvSpPr>
          <p:nvPr>
            <p:ph type="body" idx="1"/>
          </p:nvPr>
        </p:nvSpPr>
        <p:spPr>
          <a:xfrm>
            <a:off x="838200" y="1825625"/>
            <a:ext cx="10515600" cy="1631157"/>
          </a:xfrm>
          <a:prstGeom prst="rect">
            <a:avLst/>
          </a:prstGeom>
        </p:spPr>
        <p:txBody>
          <a:bodyPr/>
          <a:lstStyle/>
          <a:p>
            <a:pPr marL="0" indent="0">
              <a:buNone/>
            </a:pPr>
            <a:r>
              <a:rPr lang="en-US" dirty="0"/>
              <a:t>Example: Facebook mobile teams (with platform organization)</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12559</TotalTime>
  <Words>4631</Words>
  <Application>Microsoft Office PowerPoint</Application>
  <PresentationFormat>Widescreen</PresentationFormat>
  <Paragraphs>353</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Verdana</vt:lpstr>
      <vt:lpstr>Calibri</vt:lpstr>
      <vt:lpstr>Arial</vt:lpstr>
      <vt:lpstr>Calibri Light</vt:lpstr>
      <vt:lpstr>Office Theme</vt:lpstr>
      <vt:lpstr>CS 4530: Fundamentals of Software Engineering Lesson 6.3: Teams</vt:lpstr>
      <vt:lpstr>Learning Goals for this Lesson</vt:lpstr>
      <vt:lpstr>Why Teams? “The 10x Engineer”</vt:lpstr>
      <vt:lpstr>Teams are hard: Brooks’ Law</vt:lpstr>
      <vt:lpstr>What goes wrong with teams in software development?</vt:lpstr>
      <vt:lpstr>How do we structure teams efficiently?</vt:lpstr>
      <vt:lpstr>Agile Favors “Two-Pizza” Teams</vt:lpstr>
      <vt:lpstr>Agile Favors “Product” teams, not ”Platform” teams</vt:lpstr>
      <vt:lpstr>Agile Favors “Product” teams, not ”Platform” teams</vt:lpstr>
      <vt:lpstr>How do you encourage team members to treat each other well?</vt:lpstr>
      <vt:lpstr>Three Pillars of Social Skills</vt:lpstr>
      <vt:lpstr>HRT Example: Code Review</vt:lpstr>
      <vt:lpstr>HRT Example: Code Review</vt:lpstr>
      <vt:lpstr>Scaling Communication</vt:lpstr>
      <vt:lpstr>Bus Factor &amp; Importance of Information Sharing</vt:lpstr>
      <vt:lpstr>Responding to Failures</vt:lpstr>
      <vt:lpstr>How Not to Respond to Failures</vt:lpstr>
      <vt:lpstr>Blameless Post-Mortems</vt:lpstr>
      <vt:lpstr>PowerPoint Presentation</vt:lpstr>
      <vt:lpstr>Blameless Post-Mortems: Real World Example</vt:lpstr>
      <vt:lpstr>Conducting Postmortems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Mitchell Wand</dc:creator>
  <cp:lastModifiedBy>Mitchell Wand</cp:lastModifiedBy>
  <cp:revision>227</cp:revision>
  <dcterms:created xsi:type="dcterms:W3CDTF">2021-01-07T15:19:22Z</dcterms:created>
  <dcterms:modified xsi:type="dcterms:W3CDTF">2022-09-20T21:15:31Z</dcterms:modified>
</cp:coreProperties>
</file>

<file path=docProps/thumbnail.jpeg>
</file>